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2"/>
  </p:notesMasterIdLst>
  <p:sldIdLst>
    <p:sldId id="281" r:id="rId2"/>
    <p:sldId id="305" r:id="rId3"/>
    <p:sldId id="298" r:id="rId4"/>
    <p:sldId id="295" r:id="rId5"/>
    <p:sldId id="296" r:id="rId6"/>
    <p:sldId id="299" r:id="rId7"/>
    <p:sldId id="300" r:id="rId8"/>
    <p:sldId id="301" r:id="rId9"/>
    <p:sldId id="302" r:id="rId10"/>
    <p:sldId id="303" r:id="rId11"/>
    <p:sldId id="304" r:id="rId12"/>
    <p:sldId id="309" r:id="rId13"/>
    <p:sldId id="314" r:id="rId14"/>
    <p:sldId id="315" r:id="rId15"/>
    <p:sldId id="311" r:id="rId16"/>
    <p:sldId id="306" r:id="rId17"/>
    <p:sldId id="308" r:id="rId18"/>
    <p:sldId id="307" r:id="rId19"/>
    <p:sldId id="312" r:id="rId20"/>
    <p:sldId id="313" r:id="rId21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71A5A17-7D88-45E1-84B1-BCF6A88053C3}">
          <p14:sldIdLst>
            <p14:sldId id="281"/>
            <p14:sldId id="305"/>
            <p14:sldId id="298"/>
            <p14:sldId id="295"/>
            <p14:sldId id="296"/>
            <p14:sldId id="299"/>
            <p14:sldId id="300"/>
            <p14:sldId id="301"/>
            <p14:sldId id="302"/>
            <p14:sldId id="303"/>
            <p14:sldId id="304"/>
            <p14:sldId id="309"/>
            <p14:sldId id="314"/>
            <p14:sldId id="315"/>
            <p14:sldId id="311"/>
            <p14:sldId id="306"/>
            <p14:sldId id="308"/>
            <p14:sldId id="307"/>
            <p14:sldId id="312"/>
            <p14:sldId id="31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0C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86452" autoAdjust="0"/>
  </p:normalViewPr>
  <p:slideViewPr>
    <p:cSldViewPr snapToGrid="0">
      <p:cViewPr varScale="1">
        <p:scale>
          <a:sx n="77" d="100"/>
          <a:sy n="77" d="100"/>
        </p:scale>
        <p:origin x="-90" y="-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25.01.2016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42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4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5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3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7160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21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45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84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8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0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4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5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5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40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8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25.01.2016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24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7113" y="810000"/>
            <a:ext cx="118777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Повестка заседания</a:t>
            </a:r>
            <a:r>
              <a:rPr lang="ru-RU" sz="2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оперативного совещания по финансовым вопросам в администрации Петропавловск-Камчатского городского округа по формированию и исполнению бюджета Петропавловск-Камчатского городского округа, </a:t>
            </a:r>
            <a:br>
              <a:rPr lang="ru-RU" sz="2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(распоряжение администрации Петропавловск-Камчатского городского округа от 18.04.2013 № 153-р)</a:t>
            </a:r>
            <a:r>
              <a:rPr lang="ru-RU" sz="2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13" y="3069233"/>
            <a:ext cx="1187777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0" indent="-354013" algn="just" defTabSz="255588">
              <a:buAutoNum type="arabicPeriod"/>
            </a:pPr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Годовой отчет за 2015 год.</a:t>
            </a:r>
          </a:p>
          <a:p>
            <a:pPr marL="354013" lvl="0" indent="-354013" algn="just" defTabSz="255588">
              <a:buAutoNum type="arabicPeriod"/>
            </a:pPr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порядке реализации решения о бюджете на 2016 год:</a:t>
            </a:r>
          </a:p>
          <a:p>
            <a:pPr marL="354013" lvl="0" indent="-354013" algn="just" defTabSz="255588"/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	2.1. реализация приказа Управления финансов администрации Петропавловск-Камчатского городского округа  от 22.12.2015 № 122 (с учетом изменений от 25.01.2016 № 10);</a:t>
            </a:r>
          </a:p>
          <a:p>
            <a:pPr marL="354013" lvl="0" indent="-354013" algn="just" defTabSz="255588"/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2.2</a:t>
            </a:r>
            <a:r>
              <a:rPr lang="ru-RU" sz="2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реализация постановления администрации Петропавловск-Камчатского городского округа от 07.02.2014 № </a:t>
            </a:r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277.</a:t>
            </a:r>
          </a:p>
          <a:p>
            <a:pPr marL="354013" lvl="0" indent="-354013" algn="just" defTabSz="255588"/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	Новации 2016 года порядка применения бюджетной классификации:</a:t>
            </a:r>
          </a:p>
          <a:p>
            <a:pPr marL="354013" indent="-354013" algn="just" defTabSz="255588"/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3.1. Новации </a:t>
            </a:r>
            <a:r>
              <a:rPr lang="ru-RU" sz="2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 года порядка применения бюджетной классификации, ведения бухгалтерского учета организациями государственного сектора </a:t>
            </a:r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(Минфин РФ)</a:t>
            </a:r>
          </a:p>
          <a:p>
            <a:pPr marL="354013" lvl="0" indent="-354013" algn="just" defTabSz="255588"/>
            <a:r>
              <a:rPr lang="ru-RU" sz="2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3.2. Применение бюджетной классификации в 2016 году.</a:t>
            </a:r>
            <a:endParaRPr lang="ru-RU" sz="2200" dirty="0">
              <a:solidFill>
                <a:schemeClr val="accent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0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548220"/>
              </p:ext>
            </p:extLst>
          </p:nvPr>
        </p:nvGraphicFramePr>
        <p:xfrm>
          <a:off x="706609" y="794267"/>
          <a:ext cx="10778782" cy="3005140"/>
        </p:xfrm>
        <a:graphic>
          <a:graphicData uri="http://schemas.openxmlformats.org/drawingml/2006/table">
            <a:tbl>
              <a:tblPr/>
              <a:tblGrid>
                <a:gridCol w="282855"/>
                <a:gridCol w="2020390"/>
                <a:gridCol w="471424"/>
                <a:gridCol w="417548"/>
                <a:gridCol w="353569"/>
                <a:gridCol w="444486"/>
                <a:gridCol w="390608"/>
                <a:gridCol w="417548"/>
                <a:gridCol w="471424"/>
                <a:gridCol w="1185296"/>
                <a:gridCol w="1185296"/>
                <a:gridCol w="1400803"/>
                <a:gridCol w="1737535"/>
              </a:tblGrid>
              <a:tr h="354653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2015 год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заявке на финансирование от _______________№_____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298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247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8001" marR="8001" marT="800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414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6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 err="1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</a:t>
                      </a:r>
                      <a:r>
                        <a:rPr lang="ru-RU" sz="1400" b="1" i="0" u="none" strike="sng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КОСГУ</a:t>
                      </a:r>
                      <a:endParaRPr lang="ru-RU" sz="1400" b="1" i="0" u="none" strike="sng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субсидии, субвенции, дотации или иного межбюджетного трансферта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588032"/>
              </p:ext>
            </p:extLst>
          </p:nvPr>
        </p:nvGraphicFramePr>
        <p:xfrm>
          <a:off x="697184" y="3846492"/>
          <a:ext cx="10746956" cy="2932786"/>
        </p:xfrm>
        <a:graphic>
          <a:graphicData uri="http://schemas.openxmlformats.org/drawingml/2006/table">
            <a:tbl>
              <a:tblPr/>
              <a:tblGrid>
                <a:gridCol w="283349"/>
                <a:gridCol w="2023924"/>
                <a:gridCol w="472248"/>
                <a:gridCol w="418278"/>
                <a:gridCol w="354187"/>
                <a:gridCol w="445263"/>
                <a:gridCol w="391292"/>
                <a:gridCol w="418278"/>
                <a:gridCol w="472248"/>
                <a:gridCol w="1187369"/>
                <a:gridCol w="1187369"/>
                <a:gridCol w="1403253"/>
                <a:gridCol w="1689898"/>
              </a:tblGrid>
              <a:tr h="244741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2016 год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заявке на финансирование от _______________№_____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943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904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8001" marR="8001" marT="800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019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8001" marR="8001" marT="80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бюджетного обязательства</a:t>
                      </a:r>
                    </a:p>
                  </a:txBody>
                  <a:tcPr marL="8001" marR="8001" marT="800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субсидии, субвенции, дотации или иного межбюджетного трансферта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8001" marR="8001" marT="800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17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001" marR="8001" marT="80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953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11429"/>
              </p:ext>
            </p:extLst>
          </p:nvPr>
        </p:nvGraphicFramePr>
        <p:xfrm>
          <a:off x="674786" y="809924"/>
          <a:ext cx="10769353" cy="2968633"/>
        </p:xfrm>
        <a:graphic>
          <a:graphicData uri="http://schemas.openxmlformats.org/drawingml/2006/table">
            <a:tbl>
              <a:tblPr/>
              <a:tblGrid>
                <a:gridCol w="326697"/>
                <a:gridCol w="1703495"/>
                <a:gridCol w="420039"/>
                <a:gridCol w="408372"/>
                <a:gridCol w="376286"/>
                <a:gridCol w="396704"/>
                <a:gridCol w="408372"/>
                <a:gridCol w="408372"/>
                <a:gridCol w="411290"/>
                <a:gridCol w="551302"/>
                <a:gridCol w="606724"/>
                <a:gridCol w="583388"/>
                <a:gridCol w="501714"/>
                <a:gridCol w="586305"/>
                <a:gridCol w="630060"/>
                <a:gridCol w="536718"/>
                <a:gridCol w="1913515"/>
              </a:tblGrid>
              <a:tr h="132047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ОТЗЫВ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2015 год</a:t>
                      </a: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609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_____________________________________________просит </a:t>
                      </a:r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отозвать денежные средства</a:t>
                      </a:r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по следующей бюджетной классификации:</a:t>
                      </a:r>
                    </a:p>
                  </a:txBody>
                  <a:tcPr marL="6950" marR="6950" marT="69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987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19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 расходов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мистерства (агетства)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 доходов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субсидии, субвенции, дотации или иного межбюджетного трансферта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</a:t>
                      </a:r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КОСГУ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дохода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Подвид дохода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ЭКД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97625"/>
              </p:ext>
            </p:extLst>
          </p:nvPr>
        </p:nvGraphicFramePr>
        <p:xfrm>
          <a:off x="725463" y="3799557"/>
          <a:ext cx="10741074" cy="3014431"/>
        </p:xfrm>
        <a:graphic>
          <a:graphicData uri="http://schemas.openxmlformats.org/drawingml/2006/table">
            <a:tbl>
              <a:tblPr/>
              <a:tblGrid>
                <a:gridCol w="326193"/>
                <a:gridCol w="1700864"/>
                <a:gridCol w="419391"/>
                <a:gridCol w="407742"/>
                <a:gridCol w="375705"/>
                <a:gridCol w="396092"/>
                <a:gridCol w="407742"/>
                <a:gridCol w="396092"/>
                <a:gridCol w="410654"/>
                <a:gridCol w="550451"/>
                <a:gridCol w="605788"/>
                <a:gridCol w="582488"/>
                <a:gridCol w="500939"/>
                <a:gridCol w="585400"/>
                <a:gridCol w="629086"/>
                <a:gridCol w="535888"/>
                <a:gridCol w="1910559"/>
              </a:tblGrid>
              <a:tr h="159700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ОТЗЫВ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2016 год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126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_____________________________________________просит </a:t>
                      </a:r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отозвать денежные средства</a:t>
                      </a:r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по следующей бюджетной классификации:</a:t>
                      </a:r>
                    </a:p>
                  </a:txBody>
                  <a:tcPr marL="6950" marR="6950" marT="69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14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19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6950" marR="6950" marT="6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 расходов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бюджетного обязательства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мистерства (агетства)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 доходов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субсидии, субвенции, дотации или иного межбюджетного трансферта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дохода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Подвид дохода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ЭКД</a:t>
                      </a:r>
                    </a:p>
                  </a:txBody>
                  <a:tcPr marL="6950" marR="6950" marT="695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950" marR="6950" marT="695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228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747" y="671691"/>
            <a:ext cx="1215850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 </a:t>
            </a:r>
          </a:p>
          <a:p>
            <a:pPr lvl="0" algn="ctr"/>
            <a:r>
              <a:rPr lang="ru-RU" sz="48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порядке реализации решения о бюджете на 2016 год</a:t>
            </a:r>
            <a:r>
              <a:rPr lang="ru-RU" sz="48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/>
            <a:endParaRPr lang="ru-RU" sz="1400" b="1" dirty="0" smtClean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3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 Реализация постановления </a:t>
            </a:r>
            <a:r>
              <a:rPr lang="ru-RU" sz="3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администрации Петропавловск-Камчатского городского округа от 07.02.2014 № 277 </a:t>
            </a:r>
            <a:r>
              <a:rPr lang="ru-RU" sz="3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порядке принятия решений </a:t>
            </a:r>
            <a:r>
              <a:rPr lang="ru-RU" sz="34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заключении муниципальных контрактов на поставку товаров, выполнение работ, оказание услуг для обеспечения муниципальных нужд </a:t>
            </a:r>
            <a:r>
              <a:rPr lang="ru-RU" sz="3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срок, превышающий срок действия утвержденных лимитов бюджетных </a:t>
            </a:r>
            <a:r>
              <a:rPr lang="ru-RU" sz="3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обязательств»</a:t>
            </a:r>
            <a:endParaRPr lang="ru-RU" sz="3400" b="1" dirty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27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747" y="671691"/>
            <a:ext cx="12158505" cy="292387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ru-RU" sz="1400" b="1" dirty="0" smtClean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4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о заключении муниципального контракта на срок, превышающий срок действия утвержденных лимитов бюджетных обязательств, принимается </a:t>
            </a:r>
            <a:r>
              <a:rPr lang="ru-RU" sz="3400" b="1" u="sng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форме распоряжения администрации</a:t>
            </a:r>
            <a:r>
              <a:rPr lang="ru-RU" sz="34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Петропавловск-Камчатского городского округа (п. 3 постановления № 277)</a:t>
            </a:r>
            <a:endParaRPr lang="ru-RU" sz="3400" dirty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684059"/>
            <a:ext cx="12158505" cy="292387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ru-RU" sz="1400" b="1" dirty="0" smtClean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400" b="1" u="sng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Предельные суммы в 2016 году </a:t>
            </a:r>
            <a:r>
              <a:rPr lang="ru-RU" sz="34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рассчитываются в соответствии с Распоряжением от 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28.12.2015 </a:t>
            </a:r>
            <a:r>
              <a:rPr lang="ru-RU" sz="3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372-р 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 внесении изменений в распоряжение от 16.09.2015 № 247-р «</a:t>
            </a:r>
            <a:r>
              <a:rPr lang="ru-RU" sz="3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 утверждении перечня инвестиционных объектов 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Петропавловск-Камчатского городского округа» </a:t>
            </a:r>
            <a:endParaRPr lang="ru-RU" sz="3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34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4902" y="944205"/>
            <a:ext cx="11942195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ПОДГОТОВКИ ПРОЕКТА РАСПОРЯЖЕНИЯ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5078" y="2473369"/>
            <a:ext cx="7112038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Распоряжения + </a:t>
            </a:r>
            <a:r>
              <a:rPr lang="ru-RU" sz="3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записка </a:t>
            </a:r>
            <a:endParaRPr lang="ru-RU" sz="32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387546" y="3225114"/>
            <a:ext cx="481913" cy="5931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5334" y="4008002"/>
            <a:ext cx="10651525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 </a:t>
            </a:r>
            <a:r>
              <a:rPr lang="ru-RU" sz="3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течении 3 рабочих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дней </a:t>
            </a:r>
            <a:r>
              <a:rPr lang="ru-RU" sz="3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согласовывает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32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387546" y="5317361"/>
            <a:ext cx="481913" cy="5931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01023" y="6035078"/>
            <a:ext cx="8340145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представляется в 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Аппарат ПКГО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072448" y="1805109"/>
            <a:ext cx="1334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14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809924"/>
            <a:ext cx="12158504" cy="3071963"/>
          </a:xfrm>
        </p:spPr>
        <p:txBody>
          <a:bodyPr>
            <a:normAutofit fontScale="47500" lnSpcReduction="20000"/>
          </a:bodyPr>
          <a:lstStyle/>
          <a:p>
            <a:pPr marL="0" lvl="0" indent="0" algn="ctr">
              <a:buNone/>
            </a:pPr>
            <a:r>
              <a:rPr lang="ru-RU" sz="107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pPr marL="0" lvl="0" indent="0" algn="ctr">
              <a:buNone/>
            </a:pPr>
            <a:r>
              <a:rPr lang="ru-RU" sz="107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Новации 2016 года порядка применения бюджетной классификации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1204216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3136181"/>
            <a:ext cx="12158504" cy="3071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70029" y="3382296"/>
            <a:ext cx="11888475" cy="3475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3.1. Новации 2016 года порядка применения бюджетной классификации, ведения бухгалтерского учета организациями государственного сектора (Минфин РФ</a:t>
            </a: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sz="80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http://minfin.ru/ru/document</a:t>
            </a:r>
            <a:r>
              <a:rPr lang="ru-RU" sz="80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:</a:t>
            </a:r>
            <a:r>
              <a:rPr lang="en-US" sz="80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Sivets_SV_Soveshchanie_NRBS_24122015</a:t>
            </a:r>
            <a:endParaRPr lang="ru-RU" sz="7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801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1204216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3496" y="809925"/>
            <a:ext cx="12158504" cy="3103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ru-RU" sz="58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ru-RU" sz="58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Новации 2016 года порядка применения бюджетной классификации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03525" y="3726425"/>
            <a:ext cx="11888475" cy="34757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3.2.</a:t>
            </a:r>
            <a:r>
              <a:rPr lang="ru-RU" sz="3600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Применение бюджетной классификации в 2016 году</a:t>
            </a:r>
          </a:p>
          <a:p>
            <a:pPr marL="0" indent="0">
              <a:buNone/>
            </a:pP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413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912200"/>
            <a:ext cx="12002094" cy="5733210"/>
          </a:xfrm>
        </p:spPr>
        <p:txBody>
          <a:bodyPr>
            <a:normAutofit fontScale="90000"/>
          </a:bodyPr>
          <a:lstStyle/>
          <a:p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соответствии с изменениями в 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 Минфина РФ от 01.07.2013 № 65н </a:t>
            </a:r>
            <a: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(ред. 01.12.2015)</a:t>
            </a:r>
            <a:r>
              <a:rPr lang="ru-RU" sz="32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введен</a:t>
            </a:r>
            <a:r>
              <a:rPr lang="ru-RU" sz="32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пункт 5.1.</a:t>
            </a:r>
            <a:r>
              <a:rPr lang="ru-RU" sz="2500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Виды расходов</a:t>
            </a:r>
            <a:r>
              <a:rPr lang="ru-RU" sz="2400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котором: </a:t>
            </a:r>
            <a:b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 в подпункте 5.1.1. Общие положения:</a:t>
            </a:r>
            <a:b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обозначено, что </a:t>
            </a:r>
            <a:r>
              <a:rPr lang="ru-RU" sz="32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виды расходов детализируют направления финансового обеспечения </a:t>
            </a: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расходов органом местного самоуправления, органов местной администрации, казенных учреждений, иных получателей бюджетных средств, 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2800" b="1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муниципальных и автономных учреждений.</a:t>
            </a:r>
            <a:r>
              <a:rPr lang="ru-RU" sz="2800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приведены </a:t>
            </a:r>
            <a:r>
              <a:rPr lang="ru-RU" sz="2800" b="1" u="sng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существенные требования </a:t>
            </a: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утвержденной структуры видов расходов. </a:t>
            </a:r>
            <a:b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в подпункте 5.2 «Виды расходов бюджетов бюджетной системы РФ и правила их применения»</a:t>
            </a:r>
            <a:r>
              <a:rPr lang="ru-RU" sz="27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приведен перечень и правила применения </a:t>
            </a:r>
            <a:r>
              <a:rPr lang="ru-RU" sz="2800" cap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единых групп, подгрупп и элементов видов расходов.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7909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559" y="2733368"/>
            <a:ext cx="11790946" cy="3790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    Х   ХХ  ХХХХХ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номер муниципальной программы;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наименование подпрограммы МП;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наименование основного мероприятия подпрограммы МП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ХХХХХ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наименование направления расходов, которые </a:t>
            </a:r>
            <a:r>
              <a:rPr lang="ru-RU" sz="32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соответствуют: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" y="0"/>
            <a:ext cx="11204216" cy="80611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r"/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794267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соответствии с внесенными изменениями в 65н, приказом Минфина Камчатского края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52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794267"/>
            <a:ext cx="11853705" cy="57301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 за счет средств краевого и федерального бюджета (неизменны):</a:t>
            </a:r>
          </a:p>
          <a:p>
            <a:pPr marL="0" indent="0"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4ХХХХ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полученные из краевого бюджета с детализацией пятого знака (СУБСИДИИ)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согласно цифровому и буквенному обозначению государственной программы Камчатского края (в соответствии с приказом УФ от 12.01.2016 № 01) по средствам, полученным в виде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субсидии, субвенции и иных межбюджетных трансфертов, имеющих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целевое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назначение;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5ХХХХ, 3ХХХХ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средства федерального бюджета;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" y="0"/>
            <a:ext cx="11204216" cy="80611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r"/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3481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112" y="2557955"/>
            <a:ext cx="118777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 </a:t>
            </a:r>
          </a:p>
          <a:p>
            <a:pPr lvl="0" algn="ctr"/>
            <a:r>
              <a:rPr lang="ru-RU" sz="5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Годовой </a:t>
            </a:r>
            <a:r>
              <a:rPr lang="ru-RU" sz="5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за 2015 год </a:t>
            </a:r>
          </a:p>
        </p:txBody>
      </p:sp>
    </p:spTree>
    <p:extLst>
      <p:ext uri="{BB962C8B-B14F-4D97-AF65-F5344CB8AC3E}">
        <p14:creationId xmlns:p14="http://schemas.microsoft.com/office/powerpoint/2010/main" val="3316414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794267"/>
            <a:ext cx="11853705" cy="57301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счет средств местного бюджета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(за исключением средств на софинансирование к краевым и федеральным средствам) </a:t>
            </a:r>
          </a:p>
          <a:p>
            <a:pPr marL="1071563" indent="0">
              <a:buNone/>
            </a:pPr>
            <a:r>
              <a:rPr lang="ru-RU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знака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программы, </a:t>
            </a:r>
          </a:p>
          <a:p>
            <a:pPr marL="1071563" indent="0">
              <a:buNone/>
            </a:pPr>
            <a:r>
              <a:rPr lang="ru-RU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вторые </a:t>
            </a: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знака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наименование    </a:t>
            </a:r>
            <a:r>
              <a:rPr lang="ru-RU" sz="24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подмероприятия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счет средств местного бюджета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(софинансирование к краевым и федеральным средствам):</a:t>
            </a:r>
          </a:p>
          <a:p>
            <a:pPr marL="1071563" indent="0"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ХХХХ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софинансирование к федеральным средствам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1563" indent="0"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ХХХХ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софинансирование к  краевым средствам (с детализацией пятого разряда)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" y="0"/>
            <a:ext cx="11204216" cy="80611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r"/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485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113" y="1148228"/>
            <a:ext cx="1187777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 </a:t>
            </a:r>
          </a:p>
          <a:p>
            <a:pPr lvl="0" algn="ctr"/>
            <a:r>
              <a:rPr lang="ru-RU" sz="5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порядке реализации </a:t>
            </a:r>
            <a:r>
              <a:rPr lang="ru-RU" sz="5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о бюджете </a:t>
            </a:r>
            <a:r>
              <a:rPr lang="ru-RU" sz="54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2016 </a:t>
            </a:r>
            <a:r>
              <a:rPr lang="ru-RU" sz="54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год: </a:t>
            </a:r>
          </a:p>
          <a:p>
            <a:pPr lvl="0" algn="ctr"/>
            <a:endParaRPr lang="ru-RU" sz="3600" b="1" dirty="0" smtClean="0">
              <a:solidFill>
                <a:schemeClr val="accent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2.1. Реализация </a:t>
            </a:r>
            <a:r>
              <a:rPr lang="ru-RU" sz="36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Приказа Управления финансов </a:t>
            </a:r>
            <a:r>
              <a:rPr lang="ru-RU" sz="36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администрации Петропавловск-Камчатского городского </a:t>
            </a:r>
            <a:r>
              <a:rPr lang="ru-RU" sz="36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округа  от 22.12.2015 № </a:t>
            </a:r>
            <a:r>
              <a:rPr lang="ru-RU" sz="36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122 (с учетом изменений </a:t>
            </a:r>
            <a:r>
              <a:rPr lang="ru-RU" sz="3600" b="1" dirty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25.01.2016 № </a:t>
            </a:r>
            <a:r>
              <a:rPr lang="ru-RU" sz="36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10)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25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353" y="895546"/>
            <a:ext cx="12047294" cy="4936843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cap="none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310484"/>
              </p:ext>
            </p:extLst>
          </p:nvPr>
        </p:nvGraphicFramePr>
        <p:xfrm>
          <a:off x="414778" y="794267"/>
          <a:ext cx="11057643" cy="3004557"/>
        </p:xfrm>
        <a:graphic>
          <a:graphicData uri="http://schemas.openxmlformats.org/drawingml/2006/table">
            <a:tbl>
              <a:tblPr/>
              <a:tblGrid>
                <a:gridCol w="343795"/>
                <a:gridCol w="2327229"/>
                <a:gridCol w="1335513"/>
                <a:gridCol w="1299149"/>
                <a:gridCol w="357018"/>
                <a:gridCol w="370241"/>
                <a:gridCol w="423133"/>
                <a:gridCol w="317350"/>
                <a:gridCol w="317350"/>
                <a:gridCol w="343795"/>
                <a:gridCol w="343795"/>
                <a:gridCol w="1097500"/>
                <a:gridCol w="1044607"/>
                <a:gridCol w="1137168"/>
              </a:tblGrid>
              <a:tr h="19906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З А Я В К 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747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финансирование по расходам средств бюджета городского округа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2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______________________________________________________________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200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656" marR="7656" marT="76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7656" marR="7656" marT="76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7656" marR="7656" marT="76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составления___________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рублях</a:t>
                      </a:r>
                    </a:p>
                  </a:txBody>
                  <a:tcPr marL="7656" marR="7656" marT="7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4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СубКОСГУ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656" marR="7656" marT="765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656" marR="7656" marT="7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442"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6" marR="7656" marT="7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33900"/>
              </p:ext>
            </p:extLst>
          </p:nvPr>
        </p:nvGraphicFramePr>
        <p:xfrm>
          <a:off x="433633" y="3846705"/>
          <a:ext cx="11001079" cy="2845102"/>
        </p:xfrm>
        <a:graphic>
          <a:graphicData uri="http://schemas.openxmlformats.org/drawingml/2006/table">
            <a:tbl>
              <a:tblPr/>
              <a:tblGrid>
                <a:gridCol w="324846"/>
                <a:gridCol w="2198968"/>
                <a:gridCol w="852725"/>
                <a:gridCol w="1261908"/>
                <a:gridCol w="1227548"/>
                <a:gridCol w="337341"/>
                <a:gridCol w="349835"/>
                <a:gridCol w="399811"/>
                <a:gridCol w="299860"/>
                <a:gridCol w="324846"/>
                <a:gridCol w="324846"/>
                <a:gridCol w="1037014"/>
                <a:gridCol w="987036"/>
                <a:gridCol w="1074495"/>
              </a:tblGrid>
              <a:tr h="189115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           З А Я В К А 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2016 год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547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 финансирование по расходам средств бюджета городского округа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475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817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274" marR="7274" marT="727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составления___________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29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</a:t>
                      </a:r>
                    </a:p>
                  </a:txBody>
                  <a:tcPr marL="7274" marR="7274" marT="7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2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1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274" marR="7274" marT="727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1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274" marR="7274" marT="72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74" marR="7274" marT="7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5842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46881"/>
              </p:ext>
            </p:extLst>
          </p:nvPr>
        </p:nvGraphicFramePr>
        <p:xfrm>
          <a:off x="674786" y="809924"/>
          <a:ext cx="10627952" cy="2964009"/>
        </p:xfrm>
        <a:graphic>
          <a:graphicData uri="http://schemas.openxmlformats.org/drawingml/2006/table">
            <a:tbl>
              <a:tblPr/>
              <a:tblGrid>
                <a:gridCol w="326917"/>
                <a:gridCol w="2212977"/>
                <a:gridCol w="1269948"/>
                <a:gridCol w="1235370"/>
                <a:gridCol w="339491"/>
                <a:gridCol w="352065"/>
                <a:gridCol w="402360"/>
                <a:gridCol w="301770"/>
                <a:gridCol w="301770"/>
                <a:gridCol w="326917"/>
                <a:gridCol w="326917"/>
                <a:gridCol w="1005898"/>
                <a:gridCol w="1068768"/>
                <a:gridCol w="1156784"/>
              </a:tblGrid>
              <a:tr h="19694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 О П О Л Н И Т Е Л Ь Н А Я       З А Я В К А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2015 год 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67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 финансирование по расходам средств бюджета городского округа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18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001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575" marR="7575" marT="757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575" marR="7575" marT="757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575" marR="7575" marT="757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составления_____________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08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</a:t>
                      </a:r>
                    </a:p>
                  </a:txBody>
                  <a:tcPr marL="7575" marR="7575" marT="757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8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СубКОСГУ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575" marR="7575" marT="75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(остаток предыдущего месяца)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23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575" marR="7575" marT="7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48"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575" marR="7575" marT="7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470997"/>
              </p:ext>
            </p:extLst>
          </p:nvPr>
        </p:nvGraphicFramePr>
        <p:xfrm>
          <a:off x="637078" y="3845455"/>
          <a:ext cx="10656233" cy="2742861"/>
        </p:xfrm>
        <a:graphic>
          <a:graphicData uri="http://schemas.openxmlformats.org/drawingml/2006/table">
            <a:tbl>
              <a:tblPr/>
              <a:tblGrid>
                <a:gridCol w="307419"/>
                <a:gridCol w="2080996"/>
                <a:gridCol w="945907"/>
                <a:gridCol w="1194208"/>
                <a:gridCol w="1161692"/>
                <a:gridCol w="319244"/>
                <a:gridCol w="331067"/>
                <a:gridCol w="378362"/>
                <a:gridCol w="283772"/>
                <a:gridCol w="307419"/>
                <a:gridCol w="307419"/>
                <a:gridCol w="945907"/>
                <a:gridCol w="1005027"/>
                <a:gridCol w="1087794"/>
              </a:tblGrid>
              <a:tr h="184707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               Д О П О Л Н И Т Е Л Ь Н А Я       З А Я В К А 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2016 год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77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 финансирование по расходам средств бюджета городского округа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058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254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104" marR="7104" marT="71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составления_____________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3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</a:t>
                      </a:r>
                    </a:p>
                  </a:txBody>
                  <a:tcPr marL="7104" marR="7104" marT="7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0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1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104" marR="7104" marT="71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(остаток предыдущего месяца)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104" marR="7104" marT="71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7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9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104" marR="7104" marT="71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27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50504"/>
              </p:ext>
            </p:extLst>
          </p:nvPr>
        </p:nvGraphicFramePr>
        <p:xfrm>
          <a:off x="693639" y="809924"/>
          <a:ext cx="10675086" cy="3054768"/>
        </p:xfrm>
        <a:graphic>
          <a:graphicData uri="http://schemas.openxmlformats.org/drawingml/2006/table">
            <a:tbl>
              <a:tblPr/>
              <a:tblGrid>
                <a:gridCol w="274979"/>
                <a:gridCol w="1754629"/>
                <a:gridCol w="458299"/>
                <a:gridCol w="405922"/>
                <a:gridCol w="343724"/>
                <a:gridCol w="432109"/>
                <a:gridCol w="379733"/>
                <a:gridCol w="405922"/>
                <a:gridCol w="458299"/>
                <a:gridCol w="955881"/>
                <a:gridCol w="968974"/>
                <a:gridCol w="1113011"/>
                <a:gridCol w="1309425"/>
                <a:gridCol w="1414179"/>
              </a:tblGrid>
              <a:tr h="386928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2015 год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заявке на финансирование по расходам средств бюджета городского округа от _______________№_____</a:t>
                      </a: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754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435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854" marR="7854" marT="78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16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7854" marR="7854" marT="785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6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СубКОСГУ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854" marR="7854" marT="785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75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854" marR="7854" marT="78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14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54" marR="7854" marT="78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633574"/>
              </p:ext>
            </p:extLst>
          </p:nvPr>
        </p:nvGraphicFramePr>
        <p:xfrm>
          <a:off x="646506" y="3836511"/>
          <a:ext cx="10731646" cy="2956916"/>
        </p:xfrm>
        <a:graphic>
          <a:graphicData uri="http://schemas.openxmlformats.org/drawingml/2006/table">
            <a:tbl>
              <a:tblPr/>
              <a:tblGrid>
                <a:gridCol w="275759"/>
                <a:gridCol w="1759609"/>
                <a:gridCol w="459600"/>
                <a:gridCol w="407074"/>
                <a:gridCol w="344699"/>
                <a:gridCol w="433336"/>
                <a:gridCol w="407074"/>
                <a:gridCol w="459600"/>
                <a:gridCol w="407074"/>
                <a:gridCol w="958593"/>
                <a:gridCol w="971724"/>
                <a:gridCol w="1116170"/>
                <a:gridCol w="1313142"/>
                <a:gridCol w="1418192"/>
              </a:tblGrid>
              <a:tr h="385980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2016 год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заявке на финансирование по расходам средств бюджета городского округа от _______________№_____</a:t>
                      </a: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266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392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835" marR="7835" marT="783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080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7835" marR="7835" marT="7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7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бюджетного обязательства</a:t>
                      </a:r>
                    </a:p>
                  </a:txBody>
                  <a:tcPr marL="7835" marR="7835" marT="783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(на текущий месяц)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6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835" marR="7835" marT="783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835" marR="7835" marT="7835" marB="0" anchor="ctr">
                    <a:lnL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7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35" marR="7835" marT="78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458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79844"/>
              </p:ext>
            </p:extLst>
          </p:nvPr>
        </p:nvGraphicFramePr>
        <p:xfrm>
          <a:off x="530058" y="809924"/>
          <a:ext cx="10905640" cy="2952747"/>
        </p:xfrm>
        <a:graphic>
          <a:graphicData uri="http://schemas.openxmlformats.org/drawingml/2006/table">
            <a:tbl>
              <a:tblPr/>
              <a:tblGrid>
                <a:gridCol w="283002"/>
                <a:gridCol w="1805815"/>
                <a:gridCol w="471668"/>
                <a:gridCol w="471668"/>
                <a:gridCol w="353751"/>
                <a:gridCol w="444715"/>
                <a:gridCol w="525572"/>
                <a:gridCol w="417763"/>
                <a:gridCol w="471668"/>
                <a:gridCol w="916383"/>
                <a:gridCol w="983765"/>
                <a:gridCol w="1037671"/>
                <a:gridCol w="1158956"/>
                <a:gridCol w="1563243"/>
              </a:tblGrid>
              <a:tr h="340146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2015 год</a:t>
                      </a:r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дополнительной заявке на финансирование по расходам средств бюджета городского округа от _______№__</a:t>
                      </a: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559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885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912" marR="7912" marT="791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82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</a:t>
                      </a:r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12" marR="7912" marT="79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7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СубКОСГУ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912" marR="7912" marT="791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(остаток на конец предыдущего месяца)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1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7912" marR="7912" marT="79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04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12" marR="7912" marT="7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631835"/>
              </p:ext>
            </p:extLst>
          </p:nvPr>
        </p:nvGraphicFramePr>
        <p:xfrm>
          <a:off x="552238" y="3775247"/>
          <a:ext cx="10910755" cy="3082753"/>
        </p:xfrm>
        <a:graphic>
          <a:graphicData uri="http://schemas.openxmlformats.org/drawingml/2006/table">
            <a:tbl>
              <a:tblPr/>
              <a:tblGrid>
                <a:gridCol w="291046"/>
                <a:gridCol w="1857150"/>
                <a:gridCol w="485076"/>
                <a:gridCol w="485076"/>
                <a:gridCol w="363807"/>
                <a:gridCol w="457358"/>
                <a:gridCol w="429639"/>
                <a:gridCol w="360342"/>
                <a:gridCol w="360342"/>
                <a:gridCol w="942435"/>
                <a:gridCol w="1011732"/>
                <a:gridCol w="1067168"/>
                <a:gridCol w="1191902"/>
                <a:gridCol w="1607682"/>
              </a:tblGrid>
              <a:tr h="326554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РАСПРЕДЕЛЕНИЕ ОТКРЫТОГО </a:t>
                      </a:r>
                      <a:r>
                        <a:rPr lang="ru-RU" sz="11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2016 год</a:t>
                      </a:r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согласно дополнительной заявке на финансирование по расходам средств бюджета городского округа от _______№__</a:t>
                      </a: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741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по ____________________________________________________________________________________________</a:t>
                      </a: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57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8133" marR="8133" marT="81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baseline="0" dirty="0" smtClean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474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</a:t>
                      </a:r>
                      <a:r>
                        <a:rPr lang="ru-RU" sz="800" b="0" i="0" u="none" strike="noStrike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рублях</a:t>
                      </a:r>
                    </a:p>
                  </a:txBody>
                  <a:tcPr marL="8133" marR="8133" marT="81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2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Целевая статья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Вид расходов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бюджетного обязательства</a:t>
                      </a:r>
                    </a:p>
                  </a:txBody>
                  <a:tcPr marL="8133" marR="8133" marT="813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Лимиты бюджетных обязательств           на 20____год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Прогноз кассовых выплат (остаток на конец предыдущего месяца)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 заявленного финансирования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контрагента, назначение платежа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860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8133" marR="8133" marT="81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76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133" marR="8133" marT="81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137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627043"/>
              </p:ext>
            </p:extLst>
          </p:nvPr>
        </p:nvGraphicFramePr>
        <p:xfrm>
          <a:off x="631596" y="782425"/>
          <a:ext cx="10765409" cy="2996548"/>
        </p:xfrm>
        <a:graphic>
          <a:graphicData uri="http://schemas.openxmlformats.org/drawingml/2006/table">
            <a:tbl>
              <a:tblPr/>
              <a:tblGrid>
                <a:gridCol w="302338"/>
                <a:gridCol w="2518588"/>
                <a:gridCol w="356328"/>
                <a:gridCol w="356328"/>
                <a:gridCol w="399519"/>
                <a:gridCol w="345529"/>
                <a:gridCol w="348229"/>
                <a:gridCol w="658666"/>
                <a:gridCol w="380623"/>
                <a:gridCol w="801737"/>
                <a:gridCol w="907016"/>
                <a:gridCol w="1036589"/>
                <a:gridCol w="1068982"/>
                <a:gridCol w="1284937"/>
              </a:tblGrid>
              <a:tr h="22804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ПЕРЕМЕЩЕНИЕ 2015 год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1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1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311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sng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sng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sng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sng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просит произвести перемещение открытого финансирования по следующей 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90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бюджетной классификации: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68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причина перемещения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264">
                <a:tc vMerge="1"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</a:t>
                      </a:r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КОСГУ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9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5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5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044722"/>
              </p:ext>
            </p:extLst>
          </p:nvPr>
        </p:nvGraphicFramePr>
        <p:xfrm>
          <a:off x="637079" y="3864521"/>
          <a:ext cx="10741073" cy="2912764"/>
        </p:xfrm>
        <a:graphic>
          <a:graphicData uri="http://schemas.openxmlformats.org/drawingml/2006/table">
            <a:tbl>
              <a:tblPr/>
              <a:tblGrid>
                <a:gridCol w="301655"/>
                <a:gridCol w="2512895"/>
                <a:gridCol w="355522"/>
                <a:gridCol w="355522"/>
                <a:gridCol w="398616"/>
                <a:gridCol w="344748"/>
                <a:gridCol w="347441"/>
                <a:gridCol w="657177"/>
                <a:gridCol w="379762"/>
                <a:gridCol w="799925"/>
                <a:gridCol w="904965"/>
                <a:gridCol w="1034246"/>
                <a:gridCol w="1066566"/>
                <a:gridCol w="1282033"/>
              </a:tblGrid>
              <a:tr h="204234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ПЕРЕМЕЩЕНИЕ 2016 год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967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просит произвести перемещение открытого финансирования по следующей 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665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бюджетной классификации: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29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05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бюджетного </a:t>
                      </a:r>
                      <a:r>
                        <a:rPr lang="ru-RU" sz="105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обязательства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контрагента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Основание для платежа (договор, акт, счет и т.п.) с указанием даты и номера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причина перемещения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6427" marR="6427" marT="642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27" marR="6427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633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67285"/>
              </p:ext>
            </p:extLst>
          </p:nvPr>
        </p:nvGraphicFramePr>
        <p:xfrm>
          <a:off x="580517" y="3663936"/>
          <a:ext cx="10788208" cy="3111413"/>
        </p:xfrm>
        <a:graphic>
          <a:graphicData uri="http://schemas.openxmlformats.org/drawingml/2006/table">
            <a:tbl>
              <a:tblPr/>
              <a:tblGrid>
                <a:gridCol w="376176"/>
                <a:gridCol w="2458583"/>
                <a:gridCol w="483657"/>
                <a:gridCol w="470221"/>
                <a:gridCol w="433275"/>
                <a:gridCol w="456786"/>
                <a:gridCol w="470221"/>
                <a:gridCol w="456786"/>
                <a:gridCol w="473579"/>
                <a:gridCol w="1383792"/>
                <a:gridCol w="1400586"/>
                <a:gridCol w="1924546"/>
              </a:tblGrid>
              <a:tr h="197937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ОТЗЫВ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2016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год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13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_____________________________________________</a:t>
                      </a:r>
                      <a:r>
                        <a:rPr lang="ru-RU" sz="10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просит </a:t>
                      </a:r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отозвать денежные средства</a:t>
                      </a:r>
                      <a:r>
                        <a:rPr lang="ru-RU" sz="10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по следующей бюджетной классификации</a:t>
                      </a:r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: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539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r" fontAlgn="auto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262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бюджетного обязательства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причина отзыва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доп.КВР</a:t>
                      </a:r>
                      <a:endParaRPr lang="ru-RU" sz="1400" b="1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37573"/>
              </p:ext>
            </p:extLst>
          </p:nvPr>
        </p:nvGraphicFramePr>
        <p:xfrm>
          <a:off x="646506" y="809924"/>
          <a:ext cx="10750501" cy="2872113"/>
        </p:xfrm>
        <a:graphic>
          <a:graphicData uri="http://schemas.openxmlformats.org/drawingml/2006/table">
            <a:tbl>
              <a:tblPr/>
              <a:tblGrid>
                <a:gridCol w="374396"/>
                <a:gridCol w="2446943"/>
                <a:gridCol w="481367"/>
                <a:gridCol w="467994"/>
                <a:gridCol w="431223"/>
                <a:gridCol w="454624"/>
                <a:gridCol w="467994"/>
                <a:gridCol w="467994"/>
                <a:gridCol w="471337"/>
                <a:gridCol w="1377240"/>
                <a:gridCol w="1393955"/>
                <a:gridCol w="1915434"/>
              </a:tblGrid>
              <a:tr h="170464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ОТЗЫВ ОТКРЫТОГО </a:t>
                      </a:r>
                      <a:r>
                        <a:rPr lang="ru-RU" sz="1200" b="1" i="0" u="none" strike="noStrike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ФИНАНСИРОВАНИЯ 2015 год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3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_____________________________________________</a:t>
                      </a:r>
                      <a:r>
                        <a:rPr lang="ru-RU" sz="10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просит </a:t>
                      </a:r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отозвать денежные средства</a:t>
                      </a:r>
                      <a:r>
                        <a:rPr lang="ru-RU" sz="10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по следующей бюджетной классификации: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71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r" fontAlgn="auto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(наименование ГРБС)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auto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53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в рублях </a:t>
                      </a:r>
                    </a:p>
                  </a:txBody>
                  <a:tcPr marL="7981" marR="7981" marT="79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№  п/п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Наименование учреждения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Код бюджетной классификации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дата финансирования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причина отзыва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Глава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КФСР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КЦСР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КВР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КОСГУ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sngStrike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Суб</a:t>
                      </a:r>
                      <a:r>
                        <a:rPr lang="ru-RU" sz="1400" b="1" i="0" u="none" strike="sng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 КОСГУ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тип средств</a:t>
                      </a:r>
                    </a:p>
                  </a:txBody>
                  <a:tcPr marL="7981" marR="7981" marT="798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….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общая сумма по КБК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2.1.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2.2.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учреждение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981" marR="7981" marT="7981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136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2908</TotalTime>
  <Words>2276</Words>
  <Application>Microsoft Office PowerPoint</Application>
  <PresentationFormat>Произвольный</PresentationFormat>
  <Paragraphs>2371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1_Сектор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соответствии с изменениями в приказ Минфина РФ от 01.07.2013 № 65н  (ред. 01.12.2015) введен пункт 5.1. Виды расходов, в котором:   1) в подпункте 5.1.1. Общие положения: - обозначено, что виды расходов детализируют направления финансового обеспечения расходов органом местного самоуправления, органов местной администрации, казенных учреждений, иных получателей бюджетных средств, а также расходы муниципальных и автономных учреждений. - приведены существенные требования утвержденной структуры видов расходов.   2) в подпункте 5.2 «Виды расходов бюджетов бюджетной системы РФ и правила их применения» приведен перечень и правила применения единых групп, подгрупп и элементов видов расходов.</vt:lpstr>
      <vt:lpstr> УПРАВЛЕНИЕ ФИНАНСОВ</vt:lpstr>
      <vt:lpstr> УПРАВЛЕНИЕ ФИНАНСОВ</vt:lpstr>
      <vt:lpstr> УПРАВЛЕНИЕ ФИНАНСОВ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Слепченко Ирина Павловна</cp:lastModifiedBy>
  <cp:revision>202</cp:revision>
  <cp:lastPrinted>2016-01-19T22:20:15Z</cp:lastPrinted>
  <dcterms:created xsi:type="dcterms:W3CDTF">2014-11-16T23:06:28Z</dcterms:created>
  <dcterms:modified xsi:type="dcterms:W3CDTF">2016-01-25T05:23:14Z</dcterms:modified>
</cp:coreProperties>
</file>